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9" y="2294930"/>
            <a:ext cx="4868942" cy="36396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990243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Introduction to Supply Chain Management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6350437" y="455449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Supply chain management (SCM) encompasses the planning, execution, and control of all activities involved in sourcing, producing, and delivering goods or services to end customers. It is a complex system that involves multiple stakeholders, including suppliers, manufacturers, distributors, and retailers.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6350437" y="682585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6833473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68716" y="6807398"/>
            <a:ext cx="361140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Harsh Vardhan Singh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10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4790" y="3429595"/>
            <a:ext cx="10022919" cy="702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32"/>
              </a:lnSpc>
              <a:buNone/>
            </a:pPr>
            <a:r>
              <a:rPr lang="en-US" sz="442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Components of a Supply Chain</a:t>
            </a:r>
            <a:endParaRPr lang="en-US" sz="4426" dirty="0"/>
          </a:p>
        </p:txBody>
      </p:sp>
      <p:sp>
        <p:nvSpPr>
          <p:cNvPr id="6" name="Shape 2"/>
          <p:cNvSpPr/>
          <p:nvPr/>
        </p:nvSpPr>
        <p:spPr>
          <a:xfrm>
            <a:off x="1174790" y="4722257"/>
            <a:ext cx="505778" cy="505778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356360" y="4806553"/>
            <a:ext cx="142637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5"/>
              </a:lnSpc>
              <a:buNone/>
            </a:pPr>
            <a:r>
              <a:rPr lang="en-US" sz="2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55" dirty="0"/>
          </a:p>
        </p:txBody>
      </p:sp>
      <p:sp>
        <p:nvSpPr>
          <p:cNvPr id="8" name="Text 4"/>
          <p:cNvSpPr/>
          <p:nvPr/>
        </p:nvSpPr>
        <p:spPr>
          <a:xfrm>
            <a:off x="1905357" y="4722257"/>
            <a:ext cx="281023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Sourcing</a:t>
            </a:r>
            <a:endParaRPr lang="en-US" sz="2213" dirty="0"/>
          </a:p>
        </p:txBody>
      </p:sp>
      <p:sp>
        <p:nvSpPr>
          <p:cNvPr id="9" name="Text 5"/>
          <p:cNvSpPr/>
          <p:nvPr/>
        </p:nvSpPr>
        <p:spPr>
          <a:xfrm>
            <a:off x="1905357" y="5208270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and selecting suppliers for raw materials and components.</a:t>
            </a:r>
            <a:endParaRPr lang="en-US" sz="1770" dirty="0"/>
          </a:p>
        </p:txBody>
      </p:sp>
      <p:sp>
        <p:nvSpPr>
          <p:cNvPr id="10" name="Shape 6"/>
          <p:cNvSpPr/>
          <p:nvPr/>
        </p:nvSpPr>
        <p:spPr>
          <a:xfrm>
            <a:off x="7427595" y="4722257"/>
            <a:ext cx="505778" cy="505778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7575352" y="4806553"/>
            <a:ext cx="210145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5"/>
              </a:lnSpc>
              <a:buNone/>
            </a:pPr>
            <a:r>
              <a:rPr lang="en-US" sz="2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55" dirty="0"/>
          </a:p>
        </p:txBody>
      </p:sp>
      <p:sp>
        <p:nvSpPr>
          <p:cNvPr id="12" name="Text 8"/>
          <p:cNvSpPr/>
          <p:nvPr/>
        </p:nvSpPr>
        <p:spPr>
          <a:xfrm>
            <a:off x="8158163" y="4722257"/>
            <a:ext cx="281023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Production</a:t>
            </a:r>
            <a:endParaRPr lang="en-US" sz="2213" dirty="0"/>
          </a:p>
        </p:txBody>
      </p:sp>
      <p:sp>
        <p:nvSpPr>
          <p:cNvPr id="13" name="Text 9"/>
          <p:cNvSpPr/>
          <p:nvPr/>
        </p:nvSpPr>
        <p:spPr>
          <a:xfrm>
            <a:off x="8158163" y="5208270"/>
            <a:ext cx="5297448" cy="359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Transforming raw materials into finished goods.</a:t>
            </a:r>
            <a:endParaRPr lang="en-US" sz="1770" dirty="0"/>
          </a:p>
        </p:txBody>
      </p:sp>
      <p:sp>
        <p:nvSpPr>
          <p:cNvPr id="14" name="Shape 10"/>
          <p:cNvSpPr/>
          <p:nvPr/>
        </p:nvSpPr>
        <p:spPr>
          <a:xfrm>
            <a:off x="1174790" y="6405086"/>
            <a:ext cx="505778" cy="505778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1323142" y="6489383"/>
            <a:ext cx="209074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5"/>
              </a:lnSpc>
              <a:buNone/>
            </a:pPr>
            <a:r>
              <a:rPr lang="en-US" sz="2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55" dirty="0"/>
          </a:p>
        </p:txBody>
      </p:sp>
      <p:sp>
        <p:nvSpPr>
          <p:cNvPr id="16" name="Text 12"/>
          <p:cNvSpPr/>
          <p:nvPr/>
        </p:nvSpPr>
        <p:spPr>
          <a:xfrm>
            <a:off x="1905357" y="6405086"/>
            <a:ext cx="281023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Distribution</a:t>
            </a:r>
            <a:endParaRPr lang="en-US" sz="2213" dirty="0"/>
          </a:p>
        </p:txBody>
      </p:sp>
      <p:sp>
        <p:nvSpPr>
          <p:cNvPr id="17" name="Text 13"/>
          <p:cNvSpPr/>
          <p:nvPr/>
        </p:nvSpPr>
        <p:spPr>
          <a:xfrm>
            <a:off x="1905357" y="6891099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Moving products from manufacturing facilities to warehouses and ultimately to customers.</a:t>
            </a:r>
            <a:endParaRPr lang="en-US" sz="1770" dirty="0"/>
          </a:p>
        </p:txBody>
      </p:sp>
      <p:sp>
        <p:nvSpPr>
          <p:cNvPr id="18" name="Shape 14"/>
          <p:cNvSpPr/>
          <p:nvPr/>
        </p:nvSpPr>
        <p:spPr>
          <a:xfrm>
            <a:off x="7427595" y="6405086"/>
            <a:ext cx="505778" cy="505778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7570470" y="6489383"/>
            <a:ext cx="219908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5"/>
              </a:lnSpc>
              <a:buNone/>
            </a:pPr>
            <a:r>
              <a:rPr lang="en-US" sz="265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655" dirty="0"/>
          </a:p>
        </p:txBody>
      </p:sp>
      <p:sp>
        <p:nvSpPr>
          <p:cNvPr id="20" name="Text 16"/>
          <p:cNvSpPr/>
          <p:nvPr/>
        </p:nvSpPr>
        <p:spPr>
          <a:xfrm>
            <a:off x="8158163" y="6405086"/>
            <a:ext cx="281023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Customer Service</a:t>
            </a:r>
            <a:endParaRPr lang="en-US" sz="2213" dirty="0"/>
          </a:p>
        </p:txBody>
      </p:sp>
      <p:sp>
        <p:nvSpPr>
          <p:cNvPr id="21" name="Text 17"/>
          <p:cNvSpPr/>
          <p:nvPr/>
        </p:nvSpPr>
        <p:spPr>
          <a:xfrm>
            <a:off x="8158163" y="6891099"/>
            <a:ext cx="5297448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Providing support and handling customer inquiries and complaints.</a:t>
            </a:r>
            <a:endParaRPr lang="en-US" sz="177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21894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Importance of Effective Supply Chain Management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9820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Cost Reduction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61462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Optimizing logistics and inventory management can lead to significant cost savings.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982045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Improved Customer Satisfaction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5000387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Meeting customer demands on time and with high-quality products.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982045"/>
            <a:ext cx="315837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Enhanced Efficiency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61462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Streamlining processes and reducing waste throughout the supply chain.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147" y="2731889"/>
            <a:ext cx="5036106" cy="27657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0079" y="1072634"/>
            <a:ext cx="7883842" cy="11251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30"/>
              </a:lnSpc>
              <a:buNone/>
            </a:pPr>
            <a:r>
              <a:rPr lang="en-US" sz="354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Challenges in Supply Chain Management</a:t>
            </a:r>
            <a:endParaRPr lang="en-US" sz="3544" dirty="0"/>
          </a:p>
        </p:txBody>
      </p:sp>
      <p:sp>
        <p:nvSpPr>
          <p:cNvPr id="7" name="Shape 2"/>
          <p:cNvSpPr/>
          <p:nvPr/>
        </p:nvSpPr>
        <p:spPr>
          <a:xfrm>
            <a:off x="697587" y="2670334"/>
            <a:ext cx="405051" cy="40505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842963" y="2737842"/>
            <a:ext cx="114300" cy="270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212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126" dirty="0"/>
          </a:p>
        </p:txBody>
      </p:sp>
      <p:sp>
        <p:nvSpPr>
          <p:cNvPr id="9" name="Text 4"/>
          <p:cNvSpPr/>
          <p:nvPr/>
        </p:nvSpPr>
        <p:spPr>
          <a:xfrm>
            <a:off x="1890236" y="2647831"/>
            <a:ext cx="225040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5"/>
              </a:lnSpc>
              <a:buNone/>
            </a:pPr>
            <a:r>
              <a:rPr lang="en-US" sz="17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Volatility</a:t>
            </a:r>
            <a:endParaRPr lang="en-US" sz="1772" dirty="0"/>
          </a:p>
        </p:txBody>
      </p:sp>
      <p:sp>
        <p:nvSpPr>
          <p:cNvPr id="10" name="Text 5"/>
          <p:cNvSpPr/>
          <p:nvPr/>
        </p:nvSpPr>
        <p:spPr>
          <a:xfrm>
            <a:off x="1890236" y="3037046"/>
            <a:ext cx="6623685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Geopolitical events, natural disasters, and economic fluctuations.</a:t>
            </a:r>
            <a:endParaRPr lang="en-US" sz="1418" dirty="0"/>
          </a:p>
        </p:txBody>
      </p:sp>
      <p:sp>
        <p:nvSpPr>
          <p:cNvPr id="11" name="Shape 6"/>
          <p:cNvSpPr/>
          <p:nvPr/>
        </p:nvSpPr>
        <p:spPr>
          <a:xfrm>
            <a:off x="697587" y="3887629"/>
            <a:ext cx="405051" cy="40505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2" name="Text 7"/>
          <p:cNvSpPr/>
          <p:nvPr/>
        </p:nvSpPr>
        <p:spPr>
          <a:xfrm>
            <a:off x="815935" y="3955137"/>
            <a:ext cx="168235" cy="270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212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126" dirty="0"/>
          </a:p>
        </p:txBody>
      </p:sp>
      <p:sp>
        <p:nvSpPr>
          <p:cNvPr id="13" name="Text 8"/>
          <p:cNvSpPr/>
          <p:nvPr/>
        </p:nvSpPr>
        <p:spPr>
          <a:xfrm>
            <a:off x="1890236" y="3865126"/>
            <a:ext cx="3390067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5"/>
              </a:lnSpc>
              <a:buNone/>
            </a:pPr>
            <a:r>
              <a:rPr lang="en-US" sz="17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Technological Advancements</a:t>
            </a:r>
            <a:endParaRPr lang="en-US" sz="1772" dirty="0"/>
          </a:p>
        </p:txBody>
      </p:sp>
      <p:sp>
        <p:nvSpPr>
          <p:cNvPr id="14" name="Text 9"/>
          <p:cNvSpPr/>
          <p:nvPr/>
        </p:nvSpPr>
        <p:spPr>
          <a:xfrm>
            <a:off x="1890236" y="4254341"/>
            <a:ext cx="6623685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Staying ahead of rapid technological changes in automation and logistics.</a:t>
            </a:r>
            <a:endParaRPr lang="en-US" sz="1418" dirty="0"/>
          </a:p>
        </p:txBody>
      </p:sp>
      <p:sp>
        <p:nvSpPr>
          <p:cNvPr id="15" name="Shape 10"/>
          <p:cNvSpPr/>
          <p:nvPr/>
        </p:nvSpPr>
        <p:spPr>
          <a:xfrm>
            <a:off x="697587" y="5104924"/>
            <a:ext cx="405051" cy="40505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16" name="Text 11"/>
          <p:cNvSpPr/>
          <p:nvPr/>
        </p:nvSpPr>
        <p:spPr>
          <a:xfrm>
            <a:off x="816293" y="5172432"/>
            <a:ext cx="167521" cy="270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212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126" dirty="0"/>
          </a:p>
        </p:txBody>
      </p:sp>
      <p:sp>
        <p:nvSpPr>
          <p:cNvPr id="17" name="Text 12"/>
          <p:cNvSpPr/>
          <p:nvPr/>
        </p:nvSpPr>
        <p:spPr>
          <a:xfrm>
            <a:off x="1890236" y="5082421"/>
            <a:ext cx="3291364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5"/>
              </a:lnSpc>
              <a:buNone/>
            </a:pPr>
            <a:r>
              <a:rPr lang="en-US" sz="17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Environmental Sustainability</a:t>
            </a:r>
            <a:endParaRPr lang="en-US" sz="1772" dirty="0"/>
          </a:p>
        </p:txBody>
      </p:sp>
      <p:sp>
        <p:nvSpPr>
          <p:cNvPr id="18" name="Text 13"/>
          <p:cNvSpPr/>
          <p:nvPr/>
        </p:nvSpPr>
        <p:spPr>
          <a:xfrm>
            <a:off x="1890236" y="5471636"/>
            <a:ext cx="6623685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Balancing economic efficiency with environmental responsibility.</a:t>
            </a:r>
            <a:endParaRPr lang="en-US" sz="1418" dirty="0"/>
          </a:p>
        </p:txBody>
      </p:sp>
      <p:sp>
        <p:nvSpPr>
          <p:cNvPr id="19" name="Shape 14"/>
          <p:cNvSpPr/>
          <p:nvPr/>
        </p:nvSpPr>
        <p:spPr>
          <a:xfrm>
            <a:off x="697587" y="6322219"/>
            <a:ext cx="405051" cy="405051"/>
          </a:xfrm>
          <a:prstGeom prst="roundRect">
            <a:avLst>
              <a:gd name="adj" fmla="val 8001"/>
            </a:avLst>
          </a:prstGeom>
          <a:solidFill>
            <a:srgbClr val="26262B"/>
          </a:solidFill>
          <a:ln/>
        </p:spPr>
      </p:sp>
      <p:sp>
        <p:nvSpPr>
          <p:cNvPr id="20" name="Text 15"/>
          <p:cNvSpPr/>
          <p:nvPr/>
        </p:nvSpPr>
        <p:spPr>
          <a:xfrm>
            <a:off x="812006" y="6389727"/>
            <a:ext cx="176093" cy="270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212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126" dirty="0"/>
          </a:p>
        </p:txBody>
      </p:sp>
      <p:sp>
        <p:nvSpPr>
          <p:cNvPr id="21" name="Text 16"/>
          <p:cNvSpPr/>
          <p:nvPr/>
        </p:nvSpPr>
        <p:spPr>
          <a:xfrm>
            <a:off x="1890236" y="6299716"/>
            <a:ext cx="2250400" cy="281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5"/>
              </a:lnSpc>
              <a:buNone/>
            </a:pPr>
            <a:r>
              <a:rPr lang="en-US" sz="177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Talent Acquisition</a:t>
            </a:r>
            <a:endParaRPr lang="en-US" sz="1772" dirty="0"/>
          </a:p>
        </p:txBody>
      </p:sp>
      <p:sp>
        <p:nvSpPr>
          <p:cNvPr id="22" name="Text 17"/>
          <p:cNvSpPr/>
          <p:nvPr/>
        </p:nvSpPr>
        <p:spPr>
          <a:xfrm>
            <a:off x="1890236" y="6688931"/>
            <a:ext cx="6623685" cy="288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8"/>
              </a:lnSpc>
              <a:buNone/>
            </a:pPr>
            <a:r>
              <a:rPr lang="en-US" sz="14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Finding and retaining skilled professionals in a competitive job market.</a:t>
            </a:r>
            <a:endParaRPr lang="en-US" sz="1418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24" y="2299216"/>
            <a:ext cx="5020032" cy="36311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39458" y="812721"/>
            <a:ext cx="7837884" cy="1166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91"/>
              </a:lnSpc>
              <a:buNone/>
            </a:pPr>
            <a:r>
              <a:rPr lang="en-US" sz="367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Technology and Supply Chain Optimization</a:t>
            </a:r>
            <a:endParaRPr lang="en-US" sz="3673" dirty="0"/>
          </a:p>
        </p:txBody>
      </p:sp>
      <p:sp>
        <p:nvSpPr>
          <p:cNvPr id="7" name="Shape 2"/>
          <p:cNvSpPr/>
          <p:nvPr/>
        </p:nvSpPr>
        <p:spPr>
          <a:xfrm>
            <a:off x="6139458" y="2258616"/>
            <a:ext cx="7837884" cy="1373505"/>
          </a:xfrm>
          <a:prstGeom prst="roundRect">
            <a:avLst>
              <a:gd name="adj" fmla="val 2445"/>
            </a:avLst>
          </a:prstGeom>
          <a:solidFill>
            <a:srgbClr val="26262B"/>
          </a:solidFill>
          <a:ln/>
        </p:spPr>
      </p:sp>
      <p:sp>
        <p:nvSpPr>
          <p:cNvPr id="8" name="Text 3"/>
          <p:cNvSpPr/>
          <p:nvPr/>
        </p:nvSpPr>
        <p:spPr>
          <a:xfrm>
            <a:off x="6326029" y="2445187"/>
            <a:ext cx="2332315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6"/>
              </a:lnSpc>
              <a:buNone/>
            </a:pPr>
            <a:r>
              <a:rPr lang="en-US" sz="183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Big Data Analytics</a:t>
            </a:r>
            <a:endParaRPr lang="en-US" sz="1837" dirty="0"/>
          </a:p>
        </p:txBody>
      </p:sp>
      <p:sp>
        <p:nvSpPr>
          <p:cNvPr id="9" name="Text 4"/>
          <p:cNvSpPr/>
          <p:nvPr/>
        </p:nvSpPr>
        <p:spPr>
          <a:xfrm>
            <a:off x="6326029" y="2848570"/>
            <a:ext cx="7464743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51"/>
              </a:lnSpc>
              <a:buNone/>
            </a:pPr>
            <a:r>
              <a:rPr lang="en-US" sz="146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Gaining insights from vast amounts of data to identify trends and make better decisions.</a:t>
            </a:r>
            <a:endParaRPr lang="en-US" sz="1469" dirty="0"/>
          </a:p>
        </p:txBody>
      </p:sp>
      <p:sp>
        <p:nvSpPr>
          <p:cNvPr id="10" name="Shape 5"/>
          <p:cNvSpPr/>
          <p:nvPr/>
        </p:nvSpPr>
        <p:spPr>
          <a:xfrm>
            <a:off x="6139458" y="3818692"/>
            <a:ext cx="7837884" cy="1075015"/>
          </a:xfrm>
          <a:prstGeom prst="roundRect">
            <a:avLst>
              <a:gd name="adj" fmla="val 3124"/>
            </a:avLst>
          </a:prstGeom>
          <a:solidFill>
            <a:srgbClr val="26262B"/>
          </a:solidFill>
          <a:ln/>
        </p:spPr>
      </p:sp>
      <p:sp>
        <p:nvSpPr>
          <p:cNvPr id="11" name="Text 6"/>
          <p:cNvSpPr/>
          <p:nvPr/>
        </p:nvSpPr>
        <p:spPr>
          <a:xfrm>
            <a:off x="6326029" y="4005263"/>
            <a:ext cx="2712244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6"/>
              </a:lnSpc>
              <a:buNone/>
            </a:pPr>
            <a:r>
              <a:rPr lang="en-US" sz="183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Internet of Things (IoT)</a:t>
            </a:r>
            <a:endParaRPr lang="en-US" sz="1837" dirty="0"/>
          </a:p>
        </p:txBody>
      </p:sp>
      <p:sp>
        <p:nvSpPr>
          <p:cNvPr id="12" name="Text 7"/>
          <p:cNvSpPr/>
          <p:nvPr/>
        </p:nvSpPr>
        <p:spPr>
          <a:xfrm>
            <a:off x="6326029" y="4408646"/>
            <a:ext cx="7464743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1"/>
              </a:lnSpc>
              <a:buNone/>
            </a:pPr>
            <a:r>
              <a:rPr lang="en-US" sz="146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tracking of inventory and assets throughout the supply chain.</a:t>
            </a:r>
            <a:endParaRPr lang="en-US" sz="1469" dirty="0"/>
          </a:p>
        </p:txBody>
      </p:sp>
      <p:sp>
        <p:nvSpPr>
          <p:cNvPr id="13" name="Shape 8"/>
          <p:cNvSpPr/>
          <p:nvPr/>
        </p:nvSpPr>
        <p:spPr>
          <a:xfrm>
            <a:off x="6139458" y="5080278"/>
            <a:ext cx="7837884" cy="1075015"/>
          </a:xfrm>
          <a:prstGeom prst="roundRect">
            <a:avLst>
              <a:gd name="adj" fmla="val 3124"/>
            </a:avLst>
          </a:prstGeom>
          <a:solidFill>
            <a:srgbClr val="26262B"/>
          </a:solidFill>
          <a:ln/>
        </p:spPr>
      </p:sp>
      <p:sp>
        <p:nvSpPr>
          <p:cNvPr id="14" name="Text 9"/>
          <p:cNvSpPr/>
          <p:nvPr/>
        </p:nvSpPr>
        <p:spPr>
          <a:xfrm>
            <a:off x="6326029" y="5266849"/>
            <a:ext cx="2332315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6"/>
              </a:lnSpc>
              <a:buNone/>
            </a:pPr>
            <a:r>
              <a:rPr lang="en-US" sz="183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Cloud Computing</a:t>
            </a:r>
            <a:endParaRPr lang="en-US" sz="1837" dirty="0"/>
          </a:p>
        </p:txBody>
      </p:sp>
      <p:sp>
        <p:nvSpPr>
          <p:cNvPr id="15" name="Text 10"/>
          <p:cNvSpPr/>
          <p:nvPr/>
        </p:nvSpPr>
        <p:spPr>
          <a:xfrm>
            <a:off x="6326029" y="5670233"/>
            <a:ext cx="7464743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1"/>
              </a:lnSpc>
              <a:buNone/>
            </a:pPr>
            <a:r>
              <a:rPr lang="en-US" sz="146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Storing and accessing data securely and remotely.</a:t>
            </a:r>
            <a:endParaRPr lang="en-US" sz="1469" dirty="0"/>
          </a:p>
        </p:txBody>
      </p:sp>
      <p:sp>
        <p:nvSpPr>
          <p:cNvPr id="16" name="Shape 11"/>
          <p:cNvSpPr/>
          <p:nvPr/>
        </p:nvSpPr>
        <p:spPr>
          <a:xfrm>
            <a:off x="6139458" y="6341864"/>
            <a:ext cx="7837884" cy="1075015"/>
          </a:xfrm>
          <a:prstGeom prst="roundRect">
            <a:avLst>
              <a:gd name="adj" fmla="val 3124"/>
            </a:avLst>
          </a:prstGeom>
          <a:solidFill>
            <a:srgbClr val="26262B"/>
          </a:solidFill>
          <a:ln/>
        </p:spPr>
      </p:sp>
      <p:sp>
        <p:nvSpPr>
          <p:cNvPr id="17" name="Text 12"/>
          <p:cNvSpPr/>
          <p:nvPr/>
        </p:nvSpPr>
        <p:spPr>
          <a:xfrm>
            <a:off x="6326029" y="6528435"/>
            <a:ext cx="2983111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96"/>
              </a:lnSpc>
              <a:buNone/>
            </a:pPr>
            <a:r>
              <a:rPr lang="en-US" sz="183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Artificial Intelligence (AI)</a:t>
            </a:r>
            <a:endParaRPr lang="en-US" sz="1837" dirty="0"/>
          </a:p>
        </p:txBody>
      </p:sp>
      <p:sp>
        <p:nvSpPr>
          <p:cNvPr id="18" name="Text 13"/>
          <p:cNvSpPr/>
          <p:nvPr/>
        </p:nvSpPr>
        <p:spPr>
          <a:xfrm>
            <a:off x="6326029" y="6931819"/>
            <a:ext cx="7464743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1"/>
              </a:lnSpc>
              <a:buNone/>
            </a:pPr>
            <a:r>
              <a:rPr lang="en-US" sz="146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Automating tasks, optimizing routes, and improving forecasting accuracy.</a:t>
            </a:r>
            <a:endParaRPr lang="en-US" sz="1469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295" y="2291239"/>
            <a:ext cx="4961811" cy="364700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4139" y="1082278"/>
            <a:ext cx="7675721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62"/>
              </a:lnSpc>
              <a:buNone/>
            </a:pPr>
            <a:r>
              <a:rPr lang="en-US" sz="41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Inventory Management Strategies</a:t>
            </a:r>
            <a:endParaRPr lang="en-US" sz="4130" dirty="0"/>
          </a:p>
        </p:txBody>
      </p:sp>
      <p:sp>
        <p:nvSpPr>
          <p:cNvPr id="7" name="Shape 2"/>
          <p:cNvSpPr/>
          <p:nvPr/>
        </p:nvSpPr>
        <p:spPr>
          <a:xfrm>
            <a:off x="734139" y="2707958"/>
            <a:ext cx="7675721" cy="4439364"/>
          </a:xfrm>
          <a:prstGeom prst="roundRect">
            <a:avLst>
              <a:gd name="adj" fmla="val 85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741759" y="2715578"/>
            <a:ext cx="7660481" cy="602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51428" y="2849047"/>
            <a:ext cx="3407093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Strategy</a:t>
            </a:r>
            <a:endParaRPr lang="en-US" sz="1652" dirty="0"/>
          </a:p>
        </p:txBody>
      </p:sp>
      <p:sp>
        <p:nvSpPr>
          <p:cNvPr id="10" name="Text 5"/>
          <p:cNvSpPr/>
          <p:nvPr/>
        </p:nvSpPr>
        <p:spPr>
          <a:xfrm>
            <a:off x="4785479" y="2849047"/>
            <a:ext cx="3407093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Description</a:t>
            </a:r>
            <a:endParaRPr lang="en-US" sz="1652" dirty="0"/>
          </a:p>
        </p:txBody>
      </p:sp>
      <p:sp>
        <p:nvSpPr>
          <p:cNvPr id="11" name="Shape 6"/>
          <p:cNvSpPr/>
          <p:nvPr/>
        </p:nvSpPr>
        <p:spPr>
          <a:xfrm>
            <a:off x="741759" y="3318153"/>
            <a:ext cx="7660481" cy="12738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951428" y="3451622"/>
            <a:ext cx="3407093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Just-in-Time (JIT)</a:t>
            </a:r>
            <a:endParaRPr lang="en-US" sz="1652" dirty="0"/>
          </a:p>
        </p:txBody>
      </p:sp>
      <p:sp>
        <p:nvSpPr>
          <p:cNvPr id="13" name="Text 8"/>
          <p:cNvSpPr/>
          <p:nvPr/>
        </p:nvSpPr>
        <p:spPr>
          <a:xfrm>
            <a:off x="4785479" y="3451622"/>
            <a:ext cx="3407093" cy="1006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Minimizing inventory levels by receiving materials only when needed.</a:t>
            </a:r>
            <a:endParaRPr lang="en-US" sz="1652" dirty="0"/>
          </a:p>
        </p:txBody>
      </p:sp>
      <p:sp>
        <p:nvSpPr>
          <p:cNvPr id="14" name="Shape 9"/>
          <p:cNvSpPr/>
          <p:nvPr/>
        </p:nvSpPr>
        <p:spPr>
          <a:xfrm>
            <a:off x="741759" y="4592003"/>
            <a:ext cx="7660481" cy="12738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951428" y="4725472"/>
            <a:ext cx="3407093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Materials Requirements Planning (MRP)</a:t>
            </a:r>
            <a:endParaRPr lang="en-US" sz="1652" dirty="0"/>
          </a:p>
        </p:txBody>
      </p:sp>
      <p:sp>
        <p:nvSpPr>
          <p:cNvPr id="16" name="Text 11"/>
          <p:cNvSpPr/>
          <p:nvPr/>
        </p:nvSpPr>
        <p:spPr>
          <a:xfrm>
            <a:off x="4785479" y="4725472"/>
            <a:ext cx="3407093" cy="1006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Planning and scheduling production and purchasing based on demand forecasts.</a:t>
            </a:r>
            <a:endParaRPr lang="en-US" sz="1652" dirty="0"/>
          </a:p>
        </p:txBody>
      </p:sp>
      <p:sp>
        <p:nvSpPr>
          <p:cNvPr id="17" name="Shape 12"/>
          <p:cNvSpPr/>
          <p:nvPr/>
        </p:nvSpPr>
        <p:spPr>
          <a:xfrm>
            <a:off x="741759" y="5865852"/>
            <a:ext cx="7660481" cy="12738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951428" y="5999321"/>
            <a:ext cx="3407093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Safety Stock</a:t>
            </a:r>
            <a:endParaRPr lang="en-US" sz="1652" dirty="0"/>
          </a:p>
        </p:txBody>
      </p:sp>
      <p:sp>
        <p:nvSpPr>
          <p:cNvPr id="19" name="Text 14"/>
          <p:cNvSpPr/>
          <p:nvPr/>
        </p:nvSpPr>
        <p:spPr>
          <a:xfrm>
            <a:off x="4785479" y="5999321"/>
            <a:ext cx="3407093" cy="1006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3"/>
              </a:lnSpc>
              <a:buNone/>
            </a:pPr>
            <a:r>
              <a:rPr lang="en-US" sz="165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Maintaining a buffer of inventory to prevent stockouts during unexpected demand fluctuations.</a:t>
            </a:r>
            <a:endParaRPr lang="en-US" sz="1652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290" y="2699623"/>
            <a:ext cx="5031700" cy="28303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6508" y="500182"/>
            <a:ext cx="7870984" cy="11365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75"/>
              </a:lnSpc>
              <a:buNone/>
            </a:pPr>
            <a:r>
              <a:rPr lang="en-US" sz="358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Supplier Relationship and Collaboration</a:t>
            </a:r>
            <a:endParaRPr lang="en-US" sz="358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909524"/>
            <a:ext cx="909399" cy="145494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818680" y="2091333"/>
            <a:ext cx="227349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Vendor Selection</a:t>
            </a:r>
            <a:endParaRPr lang="en-US" sz="1790" dirty="0"/>
          </a:p>
        </p:txBody>
      </p:sp>
      <p:sp>
        <p:nvSpPr>
          <p:cNvPr id="9" name="Text 3"/>
          <p:cNvSpPr/>
          <p:nvPr/>
        </p:nvSpPr>
        <p:spPr>
          <a:xfrm>
            <a:off x="1818680" y="2484596"/>
            <a:ext cx="6688812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Evaluating and choosing reliable suppliers who meet quality standards.</a:t>
            </a:r>
            <a:endParaRPr lang="en-US" sz="1432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364468"/>
            <a:ext cx="909399" cy="145494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818680" y="3546277"/>
            <a:ext cx="2506147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Contract Negotiation</a:t>
            </a:r>
            <a:endParaRPr lang="en-US" sz="1790" dirty="0"/>
          </a:p>
        </p:txBody>
      </p:sp>
      <p:sp>
        <p:nvSpPr>
          <p:cNvPr id="12" name="Text 5"/>
          <p:cNvSpPr/>
          <p:nvPr/>
        </p:nvSpPr>
        <p:spPr>
          <a:xfrm>
            <a:off x="1818680" y="3939540"/>
            <a:ext cx="6688812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Establishing clear terms and conditions for partnerships.</a:t>
            </a:r>
            <a:endParaRPr lang="en-US" sz="1432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819412"/>
            <a:ext cx="909399" cy="145494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818680" y="5001220"/>
            <a:ext cx="2845713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Monitoring</a:t>
            </a:r>
            <a:endParaRPr lang="en-US" sz="1790" dirty="0"/>
          </a:p>
        </p:txBody>
      </p:sp>
      <p:sp>
        <p:nvSpPr>
          <p:cNvPr id="15" name="Text 7"/>
          <p:cNvSpPr/>
          <p:nvPr/>
        </p:nvSpPr>
        <p:spPr>
          <a:xfrm>
            <a:off x="1818680" y="5394484"/>
            <a:ext cx="6688812" cy="290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Tracking supplier performance and addressing any issues promptly.</a:t>
            </a:r>
            <a:endParaRPr lang="en-US" sz="1432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6274356"/>
            <a:ext cx="909399" cy="145494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818680" y="6456164"/>
            <a:ext cx="2273498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38"/>
              </a:lnSpc>
              <a:buNone/>
            </a:pPr>
            <a:r>
              <a:rPr lang="en-US" sz="179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Collaboration</a:t>
            </a:r>
            <a:endParaRPr lang="en-US" sz="1790" dirty="0"/>
          </a:p>
        </p:txBody>
      </p:sp>
      <p:sp>
        <p:nvSpPr>
          <p:cNvPr id="18" name="Text 9"/>
          <p:cNvSpPr/>
          <p:nvPr/>
        </p:nvSpPr>
        <p:spPr>
          <a:xfrm>
            <a:off x="1818680" y="6849428"/>
            <a:ext cx="6688812" cy="58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91"/>
              </a:lnSpc>
              <a:buNone/>
            </a:pPr>
            <a:r>
              <a:rPr lang="en-US" sz="143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 communication and information sharing to improve efficiency and innovation.</a:t>
            </a:r>
            <a:endParaRPr lang="en-US" sz="1432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71765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67" y="475178"/>
            <a:ext cx="9440347" cy="476797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848939" y="5416034"/>
            <a:ext cx="172760" cy="172760"/>
          </a:xfrm>
          <a:prstGeom prst="roundRect">
            <a:avLst>
              <a:gd name="adj" fmla="val 10586"/>
            </a:avLst>
          </a:prstGeom>
          <a:solidFill>
            <a:srgbClr val="00226B"/>
          </a:solidFill>
          <a:ln/>
        </p:spPr>
      </p:sp>
      <p:sp>
        <p:nvSpPr>
          <p:cNvPr id="6" name="Text 2"/>
          <p:cNvSpPr/>
          <p:nvPr/>
        </p:nvSpPr>
        <p:spPr>
          <a:xfrm>
            <a:off x="5108019" y="5416034"/>
            <a:ext cx="1190744" cy="172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361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Land transprot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557843" y="5416034"/>
            <a:ext cx="172760" cy="172760"/>
          </a:xfrm>
          <a:prstGeom prst="roundRect">
            <a:avLst>
              <a:gd name="adj" fmla="val 10586"/>
            </a:avLst>
          </a:prstGeom>
          <a:solidFill>
            <a:srgbClr val="004AE9"/>
          </a:solidFill>
          <a:ln/>
        </p:spPr>
      </p:sp>
      <p:sp>
        <p:nvSpPr>
          <p:cNvPr id="8" name="Text 4"/>
          <p:cNvSpPr/>
          <p:nvPr/>
        </p:nvSpPr>
        <p:spPr>
          <a:xfrm>
            <a:off x="6816923" y="5416034"/>
            <a:ext cx="1012984" cy="172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361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Air transport</a:t>
            </a:r>
            <a:endParaRPr lang="en-US" sz="1361" dirty="0"/>
          </a:p>
        </p:txBody>
      </p:sp>
      <p:sp>
        <p:nvSpPr>
          <p:cNvPr id="9" name="Shape 5"/>
          <p:cNvSpPr/>
          <p:nvPr/>
        </p:nvSpPr>
        <p:spPr>
          <a:xfrm>
            <a:off x="8088987" y="5416034"/>
            <a:ext cx="172760" cy="172760"/>
          </a:xfrm>
          <a:prstGeom prst="roundRect">
            <a:avLst>
              <a:gd name="adj" fmla="val 10586"/>
            </a:avLst>
          </a:prstGeom>
          <a:solidFill>
            <a:srgbClr val="6898FF"/>
          </a:solidFill>
          <a:ln/>
        </p:spPr>
      </p:sp>
      <p:sp>
        <p:nvSpPr>
          <p:cNvPr id="10" name="Text 6"/>
          <p:cNvSpPr/>
          <p:nvPr/>
        </p:nvSpPr>
        <p:spPr>
          <a:xfrm>
            <a:off x="8348067" y="5416034"/>
            <a:ext cx="1260396" cy="172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361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Water transport</a:t>
            </a:r>
            <a:endParaRPr lang="en-US" sz="1361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67" y="5955983"/>
            <a:ext cx="9440347" cy="5286494"/>
          </a:xfrm>
          <a:prstGeom prst="rect">
            <a:avLst/>
          </a:prstGeom>
        </p:spPr>
      </p:pic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64084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86408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9" y="2574488"/>
            <a:ext cx="5054322" cy="37149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Continuous Improvement in Supply Chain</a:t>
            </a:r>
            <a:endParaRPr lang="en-US" sz="3402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814513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91238" y="2419231"/>
            <a:ext cx="228076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Data-Driven Insights</a:t>
            </a:r>
            <a:endParaRPr lang="en-US" sz="1701" dirty="0"/>
          </a:p>
        </p:txBody>
      </p:sp>
      <p:sp>
        <p:nvSpPr>
          <p:cNvPr id="9" name="Text 3"/>
          <p:cNvSpPr/>
          <p:nvPr/>
        </p:nvSpPr>
        <p:spPr>
          <a:xfrm>
            <a:off x="6091238" y="279273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Utilizing data to identify areas for improvement.</a:t>
            </a:r>
            <a:endParaRPr lang="en-US" sz="1361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587710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91238" y="4192429"/>
            <a:ext cx="237755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Process Optimization</a:t>
            </a:r>
            <a:endParaRPr lang="en-US" sz="1701" dirty="0"/>
          </a:p>
        </p:txBody>
      </p:sp>
      <p:sp>
        <p:nvSpPr>
          <p:cNvPr id="12" name="Text 5"/>
          <p:cNvSpPr/>
          <p:nvPr/>
        </p:nvSpPr>
        <p:spPr>
          <a:xfrm>
            <a:off x="6091238" y="456592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Streamlining workflows and eliminating inefficiencies.</a:t>
            </a:r>
            <a:endParaRPr lang="en-US" sz="1361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5360908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91238" y="5965627"/>
            <a:ext cx="265568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Technological Adoption</a:t>
            </a:r>
            <a:endParaRPr lang="en-US" sz="1701" dirty="0"/>
          </a:p>
        </p:txBody>
      </p:sp>
      <p:sp>
        <p:nvSpPr>
          <p:cNvPr id="15" name="Text 7"/>
          <p:cNvSpPr/>
          <p:nvPr/>
        </p:nvSpPr>
        <p:spPr>
          <a:xfrm>
            <a:off x="6091238" y="633912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Embracing new technologies to enhance capabilities.</a:t>
            </a:r>
            <a:endParaRPr lang="en-US" sz="1361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7134106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91238" y="7738824"/>
            <a:ext cx="349067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Cross-Functional Collaboration</a:t>
            </a:r>
            <a:endParaRPr lang="en-US" sz="1701" dirty="0"/>
          </a:p>
        </p:txBody>
      </p:sp>
      <p:sp>
        <p:nvSpPr>
          <p:cNvPr id="18" name="Text 9"/>
          <p:cNvSpPr/>
          <p:nvPr/>
        </p:nvSpPr>
        <p:spPr>
          <a:xfrm>
            <a:off x="6091238" y="811232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Fostering cooperation among different departments and stakeholders.</a:t>
            </a:r>
            <a:endParaRPr lang="en-US" sz="1361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2024-07-26T05:45:44Z</dcterms:created>
  <dcterms:modified xsi:type="dcterms:W3CDTF">2024-07-26T05:45:44Z</dcterms:modified>
</cp:coreProperties>
</file>